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609223fbd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609223fbd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609223fbd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6609223fb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609223fbd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609223fbd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609223fbd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609223fbd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609223fbd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6609223fbd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609223fbd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609223fbd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609223fbd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609223fbd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609223fbd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609223fbd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609223fbd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609223fbd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609223fbd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609223fb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a0b1ab42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a0b1ab42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609223fbd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609223fbd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609223fb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609223fb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609223fbd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609223fbd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609223fb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6609223fb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609223fbd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6609223fbd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609223fbd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609223fbd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609223fbd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609223fbd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609223fbd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609223fbd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c2c80bd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c2c80bd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609223f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609223f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609223fb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609223fb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609223fbd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609223fbd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609223fbd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609223fb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609223fb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609223fb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609223fbd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609223fbd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 a symbol for &quot;knowledge hub&quot; without words"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775" y="252525"/>
            <a:ext cx="5097825" cy="50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Hari Shankar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18 June 2025</a:t>
            </a:r>
            <a:endParaRPr/>
          </a:p>
        </p:txBody>
      </p:sp>
      <p:sp>
        <p:nvSpPr>
          <p:cNvPr id="74" name="Google Shape;74;p13"/>
          <p:cNvSpPr txBox="1"/>
          <p:nvPr>
            <p:ph type="ctrTitle"/>
          </p:nvPr>
        </p:nvSpPr>
        <p:spPr>
          <a:xfrm>
            <a:off x="154150" y="1146125"/>
            <a:ext cx="53898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2544"/>
              <a:buFont typeface="Arial"/>
              <a:buNone/>
            </a:pPr>
            <a:r>
              <a:rPr lang="en-GB" sz="3380"/>
              <a:t>Data Collection for Research and Advocacy: Challenges and Lessons from INITIATE.MY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75" y="544350"/>
            <a:ext cx="1517623" cy="3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Laws that Impact Freedom of Religion and Belief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 title="db1_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1" y="1017800"/>
            <a:ext cx="4890973" cy="354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5024700" y="1582800"/>
            <a:ext cx="4119300" cy="24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Centralised list of legislations and fatwas from years 1960 to 2025 that impact freedom of religion and belief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Entries categorised by state, source of law, jurisdiction, types of punishment, and amendment dates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Laws that Impact Freedom of Religion and Belief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db1_ma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1" y="1017800"/>
            <a:ext cx="4890973" cy="354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title="db1_tab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5550" y="1017800"/>
            <a:ext cx="3938449" cy="242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Laws that Impact </a:t>
            </a:r>
            <a:r>
              <a:rPr lang="en-GB">
                <a:solidFill>
                  <a:schemeClr val="accent1"/>
                </a:solidFill>
              </a:rPr>
              <a:t>FoRB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2400250" y="1387425"/>
            <a:ext cx="61482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Objectives: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Provide an open-access centralised list of laws that affect FoRB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Increase awareness and trigger discourse on restrictions on individual freedom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Methods: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Gather legislation/fatwa copies from government databases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Contact relevant authorities (eg: JKSM) to get updated legislations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Peer-review among researchers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2314050" y="575950"/>
            <a:ext cx="7110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Case Studies Part 1 - Key Characteristics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2314050" y="14661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“Manual” data collection by human researchers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Multiple stages of peer review and quality control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Critical discussions on frameworks and key definitions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Studies - Part 1</a:t>
            </a:r>
            <a:endParaRPr/>
          </a:p>
        </p:txBody>
      </p:sp>
      <p:sp>
        <p:nvSpPr>
          <p:cNvPr id="165" name="Google Shape;165;p2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Lessons Learnt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2236100" y="1265075"/>
            <a:ext cx="6907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Subject matter knowledge at every stage!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Poor data quality can ruin an otherwise meaningful project.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Consider how your audience can best receive your message.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Don’t let your perceived lack of technical skills hold you back.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Case Studies - Part 1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Studies - Part 2</a:t>
            </a:r>
            <a:endParaRPr/>
          </a:p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Online Extremism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Mapping Online Hate &amp; Violent Extremism (MAXIM)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 title="maxim repo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25" y="1083575"/>
            <a:ext cx="2807275" cy="336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3832200" y="1460675"/>
            <a:ext cx="4816800" cy="2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Collected and analysed content from online platforms (TikTok, 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Twitter/X, Telegram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) to identify dangerous narratives, actors, and dissemination tactics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Focused analysis on selected topics such as GE15, 2023 state elections, and Israel-Palestine conflict 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1778675" y="1066600"/>
            <a:ext cx="70068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-GB" sz="1200">
                <a:latin typeface="Raleway"/>
                <a:ea typeface="Raleway"/>
                <a:cs typeface="Raleway"/>
                <a:sym typeface="Raleway"/>
              </a:rPr>
              <a:t>Objectives: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aleway"/>
              <a:buAutoNum type="arabicPeriod"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Elucidate narratives of hatred and violence being propagated online, and provide a risk assessment with regards to social cohesion and national security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AutoNum type="arabicPeriod"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Identify ways in which malicious actors utilise technologies such as social media and generative AI to achieve their goals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b="1" lang="en-GB" sz="1200">
                <a:latin typeface="Raleway"/>
                <a:ea typeface="Raleway"/>
                <a:cs typeface="Raleway"/>
                <a:sym typeface="Raleway"/>
              </a:rPr>
              <a:t>Methods: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aleway"/>
              <a:buAutoNum type="arabicPeriod"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Use open-source libraries or third-party API’s to collect data (datasets, images, videos) from social media platforms using Python scripts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AutoNum type="arabicPeriod"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Researchers provide curated list of keywords to use as search terms on social media platforms to extract relevant content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AutoNum type="arabicPeriod"/>
            </a:pPr>
            <a:r>
              <a:rPr lang="en-GB" sz="1200">
                <a:latin typeface="Raleway"/>
                <a:ea typeface="Raleway"/>
                <a:cs typeface="Raleway"/>
                <a:sym typeface="Raleway"/>
              </a:rPr>
              <a:t>Extracted content is pushed to a Google Drive folder for researchers to review and analyse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Mapping Online Hate &amp; Violent Extremism (MAXIM)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Mapping Online Hate &amp; Violent Extremism (MAXIM)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8" y="1040950"/>
            <a:ext cx="9041326" cy="12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 rotWithShape="1">
          <a:blip r:embed="rId5">
            <a:alphaModFix/>
          </a:blip>
          <a:srcRect b="0" l="0" r="18890" t="0"/>
          <a:stretch/>
        </p:blipFill>
        <p:spPr>
          <a:xfrm>
            <a:off x="461350" y="2355900"/>
            <a:ext cx="7926952" cy="231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-GB">
                <a:solidFill>
                  <a:schemeClr val="accent1"/>
                </a:solidFill>
              </a:rPr>
              <a:t>Contents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1863550" y="1420050"/>
            <a:ext cx="7395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Background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Why collect data?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Case Studies pt. 1 - Religious freedom &amp; intergroup conflicts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Case Studies pt. 2 - Online extremism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AutoNum type="arabicPeriod"/>
            </a:pPr>
            <a:r>
              <a:rPr lang="en-GB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Recommendations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Mapping Online Hate &amp; Violent Extremism (MAXIM)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014" y="2965791"/>
            <a:ext cx="1464373" cy="170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8396" y="2965788"/>
            <a:ext cx="1406638" cy="170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6">
            <a:alphaModFix/>
          </a:blip>
          <a:srcRect b="0" l="0" r="0" t="11777"/>
          <a:stretch/>
        </p:blipFill>
        <p:spPr>
          <a:xfrm>
            <a:off x="2540950" y="1117950"/>
            <a:ext cx="1461536" cy="170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7">
            <a:alphaModFix/>
          </a:blip>
          <a:srcRect b="0" l="0" r="0" t="9812"/>
          <a:stretch/>
        </p:blipFill>
        <p:spPr>
          <a:xfrm>
            <a:off x="4264267" y="1117950"/>
            <a:ext cx="1403448" cy="170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3925" y="1425949"/>
            <a:ext cx="2828750" cy="26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525" y="1425950"/>
            <a:ext cx="2055613" cy="27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>
            <p:ph type="title"/>
          </p:nvPr>
        </p:nvSpPr>
        <p:spPr>
          <a:xfrm>
            <a:off x="1566050" y="4825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Mapping Online Hate &amp; Violent Extremism (MAXIM)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220" name="Google Shape;220;p33" title="teleth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00" y="1071750"/>
            <a:ext cx="3913125" cy="34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8030" y="2923150"/>
            <a:ext cx="3105925" cy="17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1725" y="1038843"/>
            <a:ext cx="2357226" cy="19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1134850" y="544450"/>
            <a:ext cx="8994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200">
                <a:solidFill>
                  <a:schemeClr val="accent1"/>
                </a:solidFill>
              </a:rPr>
              <a:t>Countering Right Wing &amp; Far-Right Extremism (COUNTER)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2918700" y="1414475"/>
            <a:ext cx="5967000" cy="2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Follow-up 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research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project from MAXIM to identify mechanisms on how hateful content/narratives spread in social media, and how they cause real-life harm.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Improvements from MAXIM</a:t>
            </a: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Curated selection of users &amp; content for data extraction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Extract more text data for sentiment analysis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40"/>
              <a:buFont typeface="Raleway"/>
              <a:buChar char="-"/>
            </a:pPr>
            <a:r>
              <a:rPr lang="en-GB" sz="16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Move all data collection workloads to a single provider (Apify) for easier cost management</a:t>
            </a:r>
            <a:endParaRPr sz="16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30" name="Google Shape;230;p34"/>
          <p:cNvGrpSpPr/>
          <p:nvPr/>
        </p:nvGrpSpPr>
        <p:grpSpPr>
          <a:xfrm>
            <a:off x="399825" y="1218225"/>
            <a:ext cx="2187775" cy="3207276"/>
            <a:chOff x="399825" y="1218225"/>
            <a:chExt cx="2187775" cy="3207276"/>
          </a:xfrm>
        </p:grpSpPr>
        <p:pic>
          <p:nvPicPr>
            <p:cNvPr descr="File:Manila folder.jpg - Wikimedia Commons" id="231" name="Google Shape;231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-109925" y="1727975"/>
              <a:ext cx="3207276" cy="2187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le:Comingsoon.png - Wikimedia Commons" id="232" name="Google Shape;232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0625" y="1255063"/>
              <a:ext cx="1851550" cy="1851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2314050" y="575950"/>
            <a:ext cx="7110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Case Studies Part 2 - Key Characteristics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2129250" y="1345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Automated data collection using code-based tools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Introduction of third-party services in research process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Costs associated with data collection (third-party </a:t>
            </a: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service</a:t>
            </a: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 fees)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LOTS of data!!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Larger presence of “false positives”, need for human review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Studies - Part 2</a:t>
            </a:r>
            <a:endParaRPr/>
          </a:p>
        </p:txBody>
      </p:sp>
      <p:sp>
        <p:nvSpPr>
          <p:cNvPr id="245" name="Google Shape;245;p3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Lessons Learnt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2236100" y="1265075"/>
            <a:ext cx="6688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Automation/outsourcing won’t solve all your problems.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Third-party services are not 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flawless.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Don’t neglect cost management.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Targeted data collection strategies will save you time, and protect your sanity!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Case Studies - Part 2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Recommendations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2236100" y="1265075"/>
            <a:ext cx="67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You probably already have everything you need to start collecting valuable data.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Technology can be a substitute for manpower, but NOT for subject matter expertise.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Data quality will make or break your project!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Leverage existing resources to minimise guesswork and </a:t>
            </a: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unnecessary</a:t>
            </a:r>
            <a:r>
              <a:rPr lang="en-GB" sz="1700">
                <a:latin typeface="Raleway"/>
                <a:ea typeface="Raleway"/>
                <a:cs typeface="Raleway"/>
                <a:sym typeface="Raleway"/>
              </a:rPr>
              <a:t> effort (eg: online articles/tutorials, Stack Overflow, your colleagues, forums, ChatGPT)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Recommendations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Background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400262" y="12509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b="1" lang="en-GB" sz="5700">
                <a:latin typeface="Raleway"/>
                <a:ea typeface="Raleway"/>
                <a:cs typeface="Raleway"/>
                <a:sym typeface="Raleway"/>
              </a:rPr>
              <a:t>What we care about</a:t>
            </a:r>
            <a:endParaRPr b="1"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preventing/countering violent extremism (P/CVE)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Freedom of religion &amp; belief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Social cohesion &amp; religious/racial conflicts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Tech abuse by malicious actors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b="1" lang="en-GB" sz="5700">
                <a:latin typeface="Raleway"/>
                <a:ea typeface="Raleway"/>
                <a:cs typeface="Raleway"/>
                <a:sym typeface="Raleway"/>
              </a:rPr>
              <a:t>What we do</a:t>
            </a:r>
            <a:endParaRPr b="1"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Research &amp; </a:t>
            </a:r>
            <a:r>
              <a:rPr lang="en-GB" sz="5700" u="sng">
                <a:latin typeface="Raleway"/>
                <a:ea typeface="Raleway"/>
                <a:cs typeface="Raleway"/>
                <a:sym typeface="Raleway"/>
              </a:rPr>
              <a:t>data</a:t>
            </a: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 collection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Advocacy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-31908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 sz="5700">
                <a:latin typeface="Raleway"/>
                <a:ea typeface="Raleway"/>
                <a:cs typeface="Raleway"/>
                <a:sym typeface="Raleway"/>
              </a:rPr>
              <a:t>Capacity building</a:t>
            </a:r>
            <a:endParaRPr sz="5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Why collect data?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400262" y="14018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Advocate with evidence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Narratives are stronger when they’re backed with data.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Document incidents &amp; harms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What was the impact? Don’t let people forget.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Enable further research &amp; advocacy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Char char="-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Your data can enrich someone else’s analysis.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Studies - Part 1</a:t>
            </a:r>
            <a:endParaRPr/>
          </a:p>
        </p:txBody>
      </p:sp>
      <p:sp>
        <p:nvSpPr>
          <p:cNvPr id="106" name="Google Shape;106;p1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Religious freedom &amp; intergroup conflicts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Cases of Tension and Conflict</a:t>
            </a:r>
            <a:endParaRPr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 title="db2_map.PNG"/>
          <p:cNvPicPr preferRelativeResize="0"/>
          <p:nvPr/>
        </p:nvPicPr>
        <p:blipFill rotWithShape="1">
          <a:blip r:embed="rId4">
            <a:alphaModFix/>
          </a:blip>
          <a:srcRect b="0" l="20961" r="0" t="0"/>
          <a:stretch/>
        </p:blipFill>
        <p:spPr>
          <a:xfrm>
            <a:off x="42200" y="1213452"/>
            <a:ext cx="4628001" cy="33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920200" y="1213450"/>
            <a:ext cx="4119300" cy="24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27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40"/>
              <a:buFont typeface="Raleway"/>
              <a:buChar char="-"/>
            </a:pPr>
            <a:r>
              <a:rPr lang="en-GB" sz="1640">
                <a:latin typeface="Raleway"/>
                <a:ea typeface="Raleway"/>
                <a:cs typeface="Raleway"/>
                <a:sym typeface="Raleway"/>
              </a:rPr>
              <a:t>Incidents of conflict driven by religious/racial hatred since 2004.</a:t>
            </a:r>
            <a:endParaRPr sz="164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40"/>
              <a:buFont typeface="Raleway"/>
              <a:buChar char="-"/>
            </a:pPr>
            <a:r>
              <a:rPr lang="en-GB" sz="1640">
                <a:latin typeface="Raleway"/>
                <a:ea typeface="Raleway"/>
                <a:cs typeface="Raleway"/>
                <a:sym typeface="Raleway"/>
              </a:rPr>
              <a:t>Data include actors, number of casualties, solutions, consequences, type of interaction, and sources!</a:t>
            </a:r>
            <a:endParaRPr sz="164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40">
              <a:latin typeface="Raleway"/>
              <a:ea typeface="Raleway"/>
              <a:cs typeface="Raleway"/>
              <a:sym typeface="Raleway"/>
            </a:endParaRPr>
          </a:p>
          <a:p>
            <a:pPr indent="-33274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640"/>
              <a:buFont typeface="Raleway"/>
              <a:buChar char="-"/>
            </a:pPr>
            <a:r>
              <a:rPr lang="en-GB" sz="1640">
                <a:latin typeface="Raleway"/>
                <a:ea typeface="Raleway"/>
                <a:cs typeface="Raleway"/>
                <a:sym typeface="Raleway"/>
              </a:rPr>
              <a:t>Collected and peer-reviewed by teams of researchers</a:t>
            </a:r>
            <a:endParaRPr sz="164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Cases of Tension and Conflict</a:t>
            </a:r>
            <a:endParaRPr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title="db2_map.PNG"/>
          <p:cNvPicPr preferRelativeResize="0"/>
          <p:nvPr/>
        </p:nvPicPr>
        <p:blipFill rotWithShape="1">
          <a:blip r:embed="rId4">
            <a:alphaModFix/>
          </a:blip>
          <a:srcRect b="0" l="20961" r="0" t="0"/>
          <a:stretch/>
        </p:blipFill>
        <p:spPr>
          <a:xfrm>
            <a:off x="42200" y="1213452"/>
            <a:ext cx="4628001" cy="3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title="db2_char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0194" y="1213450"/>
            <a:ext cx="4476800" cy="23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Cases of Tension and Conflict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400262" y="145930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Objectives: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Promote data-driven approaches to conflict studies and counter-extremism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Trigger public discourse, research, and policy recommendations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Raleway"/>
                <a:ea typeface="Raleway"/>
                <a:cs typeface="Raleway"/>
                <a:sym typeface="Raleway"/>
              </a:rPr>
              <a:t>Methods: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Media monitoring (Google Search, Wayback Machine)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Data entry and quality control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aleway"/>
              <a:buAutoNum type="arabicPeriod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Peer-review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00" y="38350"/>
            <a:ext cx="1020973" cy="2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